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60" r:id="rId2"/>
    <p:sldId id="270" r:id="rId3"/>
    <p:sldId id="271" r:id="rId4"/>
    <p:sldId id="272" r:id="rId5"/>
    <p:sldId id="273" r:id="rId6"/>
    <p:sldId id="262" r:id="rId7"/>
    <p:sldId id="268" r:id="rId8"/>
    <p:sldId id="269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20D3306-1561-5743-87FC-F53F0B38378C}">
          <p14:sldIdLst>
            <p14:sldId id="260"/>
            <p14:sldId id="270"/>
            <p14:sldId id="271"/>
            <p14:sldId id="272"/>
            <p14:sldId id="273"/>
            <p14:sldId id="262"/>
          </p14:sldIdLst>
        </p14:section>
        <p14:section name="EXCELLENCE IN RESEARCH" id="{BC3A3D87-90DE-6745-9603-615CAD7C6AC3}">
          <p14:sldIdLst>
            <p14:sldId id="268"/>
            <p14:sldId id="269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7" autoAdjust="0"/>
    <p:restoredTop sz="86395" autoAdjust="0"/>
  </p:normalViewPr>
  <p:slideViewPr>
    <p:cSldViewPr snapToGrid="0" snapToObjects="1">
      <p:cViewPr varScale="1">
        <p:scale>
          <a:sx n="110" d="100"/>
          <a:sy n="110" d="100"/>
        </p:scale>
        <p:origin x="708" y="96"/>
      </p:cViewPr>
      <p:guideLst/>
    </p:cSldViewPr>
  </p:slideViewPr>
  <p:outlineViewPr>
    <p:cViewPr>
      <p:scale>
        <a:sx n="33" d="100"/>
        <a:sy n="33" d="100"/>
      </p:scale>
      <p:origin x="0" y="-11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8" d="100"/>
          <a:sy n="138" d="100"/>
        </p:scale>
        <p:origin x="53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BE8E263-63B2-8F46-AB13-25ACC3A615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5DA6859-990C-7C4C-BE71-DABC78436F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2513-12D4-7C45-A4B1-0A7A90C954B8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1BC25-3502-BF49-B8D6-A38595555E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D873EA4-7348-0245-AA8D-B2CBA2DCAB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8D0A8-37A5-BE4D-90A6-FB32B9A6CB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569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D7045-9255-E947-B6AE-7BFBA280817C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7D7B2-511C-5746-97D1-507EEDB38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15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0"/>
            <a:endParaRPr lang="it-IT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7D7B2-511C-5746-97D1-507EEDB3885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11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E7D7B2-511C-5746-97D1-507EEDB3885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62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Università degli Studi di Firenze. &#10;&#10;Sfondo blu istituzionale con Salomone e logo di ateneo.">
            <a:extLst>
              <a:ext uri="{FF2B5EF4-FFF2-40B4-BE49-F238E27FC236}">
                <a16:creationId xmlns:a16="http://schemas.microsoft.com/office/drawing/2014/main" id="{F200A84E-7986-C941-8FF7-A4CA8D08C6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olo relazione">
            <a:extLst>
              <a:ext uri="{FF2B5EF4-FFF2-40B4-BE49-F238E27FC236}">
                <a16:creationId xmlns:a16="http://schemas.microsoft.com/office/drawing/2014/main" id="{05BBF5B6-31C4-4BDC-A474-09BF69D00B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9068" y="2330164"/>
            <a:ext cx="10515600" cy="795080"/>
          </a:xfrm>
          <a:prstGeom prst="rect">
            <a:avLst/>
          </a:prstGeom>
        </p:spPr>
        <p:txBody>
          <a:bodyPr/>
          <a:lstStyle>
            <a:lvl1pPr>
              <a:defRPr sz="5000" b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Titolo_Verdana</a:t>
            </a:r>
            <a:r>
              <a:rPr lang="it-IT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it-IT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50pt</a:t>
            </a:r>
          </a:p>
        </p:txBody>
      </p:sp>
      <p:sp>
        <p:nvSpPr>
          <p:cNvPr id="9" name="Sottotitolo relazione">
            <a:extLst>
              <a:ext uri="{FF2B5EF4-FFF2-40B4-BE49-F238E27FC236}">
                <a16:creationId xmlns:a16="http://schemas.microsoft.com/office/drawing/2014/main" id="{475FD1B4-BD36-4041-A9C9-DAF49CEB83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9068" y="3247578"/>
            <a:ext cx="10515600" cy="795079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4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Sottotitolo_Verdana</a:t>
            </a:r>
            <a:r>
              <a:rPr lang="it-IT" dirty="0"/>
              <a:t> 40pt</a:t>
            </a:r>
          </a:p>
        </p:txBody>
      </p:sp>
      <p:sp>
        <p:nvSpPr>
          <p:cNvPr id="11" name="Nome e cognome relatore">
            <a:extLst>
              <a:ext uri="{FF2B5EF4-FFF2-40B4-BE49-F238E27FC236}">
                <a16:creationId xmlns:a16="http://schemas.microsoft.com/office/drawing/2014/main" id="{FDB9FF1D-DAE9-4957-B599-C6B8B209B8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9619" y="4433563"/>
            <a:ext cx="6994887" cy="376437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2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Relatore_Verdana</a:t>
            </a:r>
            <a:r>
              <a:rPr lang="it-IT" dirty="0"/>
              <a:t> 25pt</a:t>
            </a:r>
          </a:p>
        </p:txBody>
      </p:sp>
      <p:sp>
        <p:nvSpPr>
          <p:cNvPr id="13" name="Ruolo relatore">
            <a:extLst>
              <a:ext uri="{FF2B5EF4-FFF2-40B4-BE49-F238E27FC236}">
                <a16:creationId xmlns:a16="http://schemas.microsoft.com/office/drawing/2014/main" id="{1BDCF4A3-46D7-4603-8D04-616F017FCB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89617" y="4915518"/>
            <a:ext cx="7295512" cy="304988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Ruolo </a:t>
            </a:r>
            <a:r>
              <a:rPr lang="it-IT" dirty="0" err="1"/>
              <a:t>relatore_Verdana</a:t>
            </a:r>
            <a:r>
              <a:rPr lang="it-IT" dirty="0"/>
              <a:t> 18pt</a:t>
            </a:r>
          </a:p>
        </p:txBody>
      </p:sp>
    </p:spTree>
    <p:extLst>
      <p:ext uri="{BB962C8B-B14F-4D97-AF65-F5344CB8AC3E}">
        <p14:creationId xmlns:p14="http://schemas.microsoft.com/office/powerpoint/2010/main" val="23437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_H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Università degli Studi di Firenze. &#10;&#10;Sfondo blu istituzionale con Salomone e logo di ateneo.">
            <a:extLst>
              <a:ext uri="{FF2B5EF4-FFF2-40B4-BE49-F238E27FC236}">
                <a16:creationId xmlns:a16="http://schemas.microsoft.com/office/drawing/2014/main" id="{F200A84E-7986-C941-8FF7-A4CA8D08C6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olo relazione">
            <a:extLst>
              <a:ext uri="{FF2B5EF4-FFF2-40B4-BE49-F238E27FC236}">
                <a16:creationId xmlns:a16="http://schemas.microsoft.com/office/drawing/2014/main" id="{05BBF5B6-31C4-4BDC-A474-09BF69D00B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9068" y="2330164"/>
            <a:ext cx="10515600" cy="795080"/>
          </a:xfrm>
          <a:prstGeom prst="rect">
            <a:avLst/>
          </a:prstGeom>
        </p:spPr>
        <p:txBody>
          <a:bodyPr/>
          <a:lstStyle>
            <a:lvl1pPr>
              <a:defRPr sz="5000" b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Titolo_Verdana</a:t>
            </a:r>
            <a:r>
              <a:rPr lang="it-IT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it-IT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50pt</a:t>
            </a:r>
          </a:p>
        </p:txBody>
      </p:sp>
      <p:sp>
        <p:nvSpPr>
          <p:cNvPr id="9" name="Sottotitolo relazione">
            <a:extLst>
              <a:ext uri="{FF2B5EF4-FFF2-40B4-BE49-F238E27FC236}">
                <a16:creationId xmlns:a16="http://schemas.microsoft.com/office/drawing/2014/main" id="{475FD1B4-BD36-4041-A9C9-DAF49CEB83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9068" y="3247578"/>
            <a:ext cx="10515600" cy="795079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4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Sottotitolo_Verdana</a:t>
            </a:r>
            <a:r>
              <a:rPr lang="it-IT" dirty="0"/>
              <a:t> 40pt</a:t>
            </a:r>
          </a:p>
        </p:txBody>
      </p:sp>
      <p:sp>
        <p:nvSpPr>
          <p:cNvPr id="11" name="Nome e cognome relatore">
            <a:extLst>
              <a:ext uri="{FF2B5EF4-FFF2-40B4-BE49-F238E27FC236}">
                <a16:creationId xmlns:a16="http://schemas.microsoft.com/office/drawing/2014/main" id="{FDB9FF1D-DAE9-4957-B599-C6B8B209B8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9619" y="4433563"/>
            <a:ext cx="6994887" cy="376437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2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Relatore_Verdana</a:t>
            </a:r>
            <a:r>
              <a:rPr lang="it-IT" dirty="0"/>
              <a:t> 25pt</a:t>
            </a:r>
          </a:p>
        </p:txBody>
      </p:sp>
      <p:sp>
        <p:nvSpPr>
          <p:cNvPr id="13" name="Ruolo relatore">
            <a:extLst>
              <a:ext uri="{FF2B5EF4-FFF2-40B4-BE49-F238E27FC236}">
                <a16:creationId xmlns:a16="http://schemas.microsoft.com/office/drawing/2014/main" id="{1BDCF4A3-46D7-4603-8D04-616F017FCB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89617" y="4915518"/>
            <a:ext cx="7295512" cy="304988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Ruolo </a:t>
            </a:r>
            <a:r>
              <a:rPr lang="it-IT" dirty="0" err="1"/>
              <a:t>relatore_Verdana</a:t>
            </a:r>
            <a:r>
              <a:rPr lang="it-IT" dirty="0"/>
              <a:t> 18pt</a:t>
            </a:r>
          </a:p>
        </p:txBody>
      </p:sp>
      <p:pic>
        <p:nvPicPr>
          <p:cNvPr id="4" name="Immagine 3" descr="HR Excellence in Research">
            <a:extLst>
              <a:ext uri="{FF2B5EF4-FFF2-40B4-BE49-F238E27FC236}">
                <a16:creationId xmlns:a16="http://schemas.microsoft.com/office/drawing/2014/main" id="{3047145D-38E8-494A-986B-B36CADFD11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04501" y="0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1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_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Sfondo bianco con logo dell'Università degli Studi di Firenze e Salomone.">
            <a:extLst>
              <a:ext uri="{FF2B5EF4-FFF2-40B4-BE49-F238E27FC236}">
                <a16:creationId xmlns:a16="http://schemas.microsoft.com/office/drawing/2014/main" id="{AAF2BE35-58D0-BA41-B3DA-597B679ADF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i generali relazione">
            <a:extLst>
              <a:ext uri="{FF2B5EF4-FFF2-40B4-BE49-F238E27FC236}">
                <a16:creationId xmlns:a16="http://schemas.microsoft.com/office/drawing/2014/main" id="{37D8B424-C818-4FA2-9F43-383AC97ADC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777" y="6607580"/>
            <a:ext cx="10120335" cy="250425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it-IT" dirty="0"/>
              <a:t>Titolo Sottotitolo _ Relatore | Carica relatore (</a:t>
            </a:r>
            <a:r>
              <a:rPr lang="it-IT" dirty="0" err="1"/>
              <a:t>Verdana</a:t>
            </a:r>
            <a:r>
              <a:rPr lang="it-IT" dirty="0"/>
              <a:t> 11pt)</a:t>
            </a:r>
          </a:p>
        </p:txBody>
      </p:sp>
      <p:sp>
        <p:nvSpPr>
          <p:cNvPr id="7" name="Numero slide">
            <a:extLst>
              <a:ext uri="{FF2B5EF4-FFF2-40B4-BE49-F238E27FC236}">
                <a16:creationId xmlns:a16="http://schemas.microsoft.com/office/drawing/2014/main" id="{FA9D60FB-E0F4-46D2-B15D-4CAD34B259A1}"/>
              </a:ext>
            </a:extLst>
          </p:cNvPr>
          <p:cNvSpPr txBox="1"/>
          <p:nvPr userDrawn="1"/>
        </p:nvSpPr>
        <p:spPr>
          <a:xfrm>
            <a:off x="10399004" y="6598099"/>
            <a:ext cx="135876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fld id="{5ED436A0-D5FC-479D-9D1C-A714A6CDB9F8}" type="slidenum">
              <a:rPr lang="it-IT" sz="11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‹N›</a:t>
            </a:fld>
            <a:endParaRPr lang="it-IT" sz="1100" b="1" dirty="0" err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sto diapositiva">
            <a:extLst>
              <a:ext uri="{FF2B5EF4-FFF2-40B4-BE49-F238E27FC236}">
                <a16:creationId xmlns:a16="http://schemas.microsoft.com/office/drawing/2014/main" id="{344E0AE5-EDEF-46FF-879E-9278F8E8B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5868" y="1822125"/>
            <a:ext cx="10981895" cy="4470050"/>
          </a:xfrm>
          <a:prstGeom prst="rect">
            <a:avLst/>
          </a:prstGeom>
        </p:spPr>
        <p:txBody>
          <a:bodyPr/>
          <a:lstStyle>
            <a:lvl1pPr marL="7938" indent="0">
              <a:lnSpc>
                <a:spcPct val="150000"/>
              </a:lnSpc>
              <a:buFont typeface="Courier New" panose="02070309020205020404" pitchFamily="49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Titolo diapositiva">
            <a:extLst>
              <a:ext uri="{FF2B5EF4-FFF2-40B4-BE49-F238E27FC236}">
                <a16:creationId xmlns:a16="http://schemas.microsoft.com/office/drawing/2014/main" id="{B1A728D7-4BF7-BE41-A0AF-2F9CA93A2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69" y="958052"/>
            <a:ext cx="8794143" cy="854592"/>
          </a:xfrm>
          <a:prstGeom prst="rect">
            <a:avLst/>
          </a:prstGeom>
        </p:spPr>
        <p:txBody>
          <a:bodyPr/>
          <a:lstStyle>
            <a:lvl1pPr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7316967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_solo testo_H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Sfondo bianco con logo dell'Università degli Studi di Firenze e Salomone.">
            <a:extLst>
              <a:ext uri="{FF2B5EF4-FFF2-40B4-BE49-F238E27FC236}">
                <a16:creationId xmlns:a16="http://schemas.microsoft.com/office/drawing/2014/main" id="{AAF2BE35-58D0-BA41-B3DA-597B679ADF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i generali relazione">
            <a:extLst>
              <a:ext uri="{FF2B5EF4-FFF2-40B4-BE49-F238E27FC236}">
                <a16:creationId xmlns:a16="http://schemas.microsoft.com/office/drawing/2014/main" id="{37D8B424-C818-4FA2-9F43-383AC97ADC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777" y="6607580"/>
            <a:ext cx="10120335" cy="250425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it-IT" dirty="0"/>
              <a:t>Titolo Sottotitolo _ Relatore | Carica relatore (</a:t>
            </a:r>
            <a:r>
              <a:rPr lang="it-IT" dirty="0" err="1"/>
              <a:t>Verdana</a:t>
            </a:r>
            <a:r>
              <a:rPr lang="it-IT" dirty="0"/>
              <a:t> 11pt)</a:t>
            </a:r>
          </a:p>
        </p:txBody>
      </p:sp>
      <p:sp>
        <p:nvSpPr>
          <p:cNvPr id="7" name="Numero slide">
            <a:extLst>
              <a:ext uri="{FF2B5EF4-FFF2-40B4-BE49-F238E27FC236}">
                <a16:creationId xmlns:a16="http://schemas.microsoft.com/office/drawing/2014/main" id="{FA9D60FB-E0F4-46D2-B15D-4CAD34B259A1}"/>
              </a:ext>
            </a:extLst>
          </p:cNvPr>
          <p:cNvSpPr txBox="1"/>
          <p:nvPr userDrawn="1"/>
        </p:nvSpPr>
        <p:spPr>
          <a:xfrm>
            <a:off x="10399004" y="6598099"/>
            <a:ext cx="135876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fld id="{5ED436A0-D5FC-479D-9D1C-A714A6CDB9F8}" type="slidenum">
              <a:rPr lang="it-IT" sz="11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‹N›</a:t>
            </a:fld>
            <a:endParaRPr lang="it-IT" sz="1100" b="1" dirty="0" err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007630-7629-9047-853B-CD963E8CB0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3542"/>
          <a:stretch/>
        </p:blipFill>
        <p:spPr>
          <a:xfrm>
            <a:off x="11123875" y="0"/>
            <a:ext cx="1068125" cy="1079500"/>
          </a:xfrm>
          <a:prstGeom prst="rect">
            <a:avLst/>
          </a:prstGeom>
        </p:spPr>
      </p:pic>
      <p:sp>
        <p:nvSpPr>
          <p:cNvPr id="9" name="Testo diapositiva">
            <a:extLst>
              <a:ext uri="{FF2B5EF4-FFF2-40B4-BE49-F238E27FC236}">
                <a16:creationId xmlns:a16="http://schemas.microsoft.com/office/drawing/2014/main" id="{D03F9C6F-EBD4-D545-BD95-6B62AB777F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5868" y="1822125"/>
            <a:ext cx="10981895" cy="4470050"/>
          </a:xfrm>
          <a:prstGeom prst="rect">
            <a:avLst/>
          </a:prstGeom>
        </p:spPr>
        <p:txBody>
          <a:bodyPr/>
          <a:lstStyle>
            <a:lvl1pPr marL="7938" indent="0">
              <a:lnSpc>
                <a:spcPct val="150000"/>
              </a:lnSpc>
              <a:buFont typeface="Courier New" panose="02070309020205020404" pitchFamily="49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Font typeface="Courier New" panose="02070309020205020404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0" name="Titolo diapositiva">
            <a:extLst>
              <a:ext uri="{FF2B5EF4-FFF2-40B4-BE49-F238E27FC236}">
                <a16:creationId xmlns:a16="http://schemas.microsoft.com/office/drawing/2014/main" id="{82286EA1-BE15-9C40-A94D-DDA71DBC1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69" y="958052"/>
            <a:ext cx="8794143" cy="854592"/>
          </a:xfrm>
          <a:prstGeom prst="rect">
            <a:avLst/>
          </a:prstGeom>
        </p:spPr>
        <p:txBody>
          <a:bodyPr/>
          <a:lstStyle>
            <a:lvl1pPr>
              <a:defRPr sz="2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1110940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_immagine+testo_H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Sfondo bianco con logo dell'Università degli Studi di Firenze e Salomone.">
            <a:extLst>
              <a:ext uri="{FF2B5EF4-FFF2-40B4-BE49-F238E27FC236}">
                <a16:creationId xmlns:a16="http://schemas.microsoft.com/office/drawing/2014/main" id="{D6FE7FE1-FEE6-4E49-AC36-446850C571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Dati generali relazione">
            <a:extLst>
              <a:ext uri="{FF2B5EF4-FFF2-40B4-BE49-F238E27FC236}">
                <a16:creationId xmlns:a16="http://schemas.microsoft.com/office/drawing/2014/main" id="{7829909F-CCCA-4D7E-B2AF-2AD172D414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8777" y="6607580"/>
            <a:ext cx="10120335" cy="250425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it-IT" dirty="0"/>
              <a:t>Titolo Sottotitolo _ Relatore | Carica relatore (</a:t>
            </a:r>
            <a:r>
              <a:rPr lang="it-IT" dirty="0" err="1"/>
              <a:t>Verdana</a:t>
            </a:r>
            <a:r>
              <a:rPr lang="it-IT" dirty="0"/>
              <a:t> 11pt)</a:t>
            </a:r>
          </a:p>
        </p:txBody>
      </p:sp>
      <p:sp>
        <p:nvSpPr>
          <p:cNvPr id="10" name="Numero diapositiva">
            <a:extLst>
              <a:ext uri="{FF2B5EF4-FFF2-40B4-BE49-F238E27FC236}">
                <a16:creationId xmlns:a16="http://schemas.microsoft.com/office/drawing/2014/main" id="{08BFC23B-6029-4CF6-BDFB-87CED34763FF}"/>
              </a:ext>
            </a:extLst>
          </p:cNvPr>
          <p:cNvSpPr txBox="1"/>
          <p:nvPr userDrawn="1"/>
        </p:nvSpPr>
        <p:spPr>
          <a:xfrm>
            <a:off x="10399004" y="6598099"/>
            <a:ext cx="135876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fld id="{5ED436A0-D5FC-479D-9D1C-A714A6CDB9F8}" type="slidenum">
              <a:rPr lang="it-IT" sz="11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‹N›</a:t>
            </a:fld>
            <a:endParaRPr lang="it-IT" sz="1100" b="1" dirty="0" err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Didascalia immagine">
            <a:extLst>
              <a:ext uri="{FF2B5EF4-FFF2-40B4-BE49-F238E27FC236}">
                <a16:creationId xmlns:a16="http://schemas.microsoft.com/office/drawing/2014/main" id="{E4D8622F-9F00-41E1-A968-CE27A3D0DF1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8776" y="5406480"/>
            <a:ext cx="7199997" cy="1067483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50000"/>
              </a:lnSpc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Didascalia immagine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AF96A3C7-A5CA-DD4F-A160-095CF2E24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3542"/>
          <a:stretch/>
        </p:blipFill>
        <p:spPr>
          <a:xfrm>
            <a:off x="11123875" y="0"/>
            <a:ext cx="1068125" cy="1079500"/>
          </a:xfrm>
          <a:prstGeom prst="rect">
            <a:avLst/>
          </a:prstGeom>
        </p:spPr>
      </p:pic>
      <p:sp>
        <p:nvSpPr>
          <p:cNvPr id="12" name="Testo diapositiva">
            <a:extLst>
              <a:ext uri="{FF2B5EF4-FFF2-40B4-BE49-F238E27FC236}">
                <a16:creationId xmlns:a16="http://schemas.microsoft.com/office/drawing/2014/main" id="{06560E4B-8499-284E-A286-D054BA3065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720562" y="1919804"/>
            <a:ext cx="4156367" cy="3597911"/>
          </a:xfrm>
          <a:prstGeom prst="rect">
            <a:avLst/>
          </a:prstGeom>
          <a:noFill/>
        </p:spPr>
        <p:txBody>
          <a:bodyPr/>
          <a:lstStyle>
            <a:lvl1pPr marL="0" indent="0">
              <a:lnSpc>
                <a:spcPct val="150000"/>
              </a:lnSpc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it-IT" dirty="0"/>
          </a:p>
        </p:txBody>
      </p:sp>
      <p:sp>
        <p:nvSpPr>
          <p:cNvPr id="16" name="Immagine">
            <a:extLst>
              <a:ext uri="{FF2B5EF4-FFF2-40B4-BE49-F238E27FC236}">
                <a16:creationId xmlns:a16="http://schemas.microsoft.com/office/drawing/2014/main" id="{7135EFF6-F50F-2A40-B081-5697016AB7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28776" y="1919804"/>
            <a:ext cx="7199999" cy="3464294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17" name="Titolo diapositiva">
            <a:extLst>
              <a:ext uri="{FF2B5EF4-FFF2-40B4-BE49-F238E27FC236}">
                <a16:creationId xmlns:a16="http://schemas.microsoft.com/office/drawing/2014/main" id="{36677B8A-F69A-FD4A-B94C-3658828A1267}"/>
              </a:ext>
            </a:extLst>
          </p:cNvPr>
          <p:cNvSpPr txBox="1">
            <a:spLocks/>
          </p:cNvSpPr>
          <p:nvPr userDrawn="1"/>
        </p:nvSpPr>
        <p:spPr>
          <a:xfrm>
            <a:off x="775869" y="958052"/>
            <a:ext cx="8794143" cy="854592"/>
          </a:xfrm>
          <a:prstGeom prst="rect">
            <a:avLst/>
          </a:prstGeom>
        </p:spPr>
        <p:txBody>
          <a:bodyPr/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7327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ro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Università degli Studi di Firenze. &#10;&#10;Sfondo blu istituzionale con Salomone e logo di ateneo.">
            <a:extLst>
              <a:ext uri="{FF2B5EF4-FFF2-40B4-BE49-F238E27FC236}">
                <a16:creationId xmlns:a16="http://schemas.microsoft.com/office/drawing/2014/main" id="{C21DE938-9907-D441-A2A2-6628A3D98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Titolo conclusione">
            <a:extLst>
              <a:ext uri="{FF2B5EF4-FFF2-40B4-BE49-F238E27FC236}">
                <a16:creationId xmlns:a16="http://schemas.microsoft.com/office/drawing/2014/main" id="{C061A7DF-BBC8-4D30-A08B-77CC494834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1464" y="3155637"/>
            <a:ext cx="11015133" cy="477707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Titolo_Verdana</a:t>
            </a:r>
            <a:r>
              <a:rPr lang="it-IT" dirty="0"/>
              <a:t> </a:t>
            </a:r>
            <a:r>
              <a:rPr lang="it-IT" dirty="0" err="1"/>
              <a:t>Bold</a:t>
            </a:r>
            <a:r>
              <a:rPr lang="it-IT" dirty="0"/>
              <a:t> 30pt</a:t>
            </a:r>
          </a:p>
        </p:txBody>
      </p:sp>
      <p:sp>
        <p:nvSpPr>
          <p:cNvPr id="19" name="Sottotitolo conclusione">
            <a:extLst>
              <a:ext uri="{FF2B5EF4-FFF2-40B4-BE49-F238E27FC236}">
                <a16:creationId xmlns:a16="http://schemas.microsoft.com/office/drawing/2014/main" id="{4F0ABCB7-31A6-496B-AD17-F77B84CB91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1521" y="3734081"/>
            <a:ext cx="11015075" cy="486349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2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Sottotitolo_Verdana</a:t>
            </a:r>
            <a:r>
              <a:rPr lang="it-IT" dirty="0"/>
              <a:t> 25pt</a:t>
            </a:r>
          </a:p>
        </p:txBody>
      </p:sp>
      <p:sp>
        <p:nvSpPr>
          <p:cNvPr id="22" name="Nome e cognome relatore">
            <a:extLst>
              <a:ext uri="{FF2B5EF4-FFF2-40B4-BE49-F238E27FC236}">
                <a16:creationId xmlns:a16="http://schemas.microsoft.com/office/drawing/2014/main" id="{044A7CD4-EF29-4642-ACF5-AC1EB31784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1464" y="4624373"/>
            <a:ext cx="8333317" cy="318653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Relatore_Arial</a:t>
            </a:r>
            <a:r>
              <a:rPr lang="it-IT" dirty="0"/>
              <a:t> 20pt</a:t>
            </a:r>
          </a:p>
        </p:txBody>
      </p:sp>
      <p:sp>
        <p:nvSpPr>
          <p:cNvPr id="24" name="Ruolo relatore">
            <a:extLst>
              <a:ext uri="{FF2B5EF4-FFF2-40B4-BE49-F238E27FC236}">
                <a16:creationId xmlns:a16="http://schemas.microsoft.com/office/drawing/2014/main" id="{D07DE807-7EFE-48B4-81E7-589431F10E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1524" y="5026153"/>
            <a:ext cx="8333317" cy="280089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Ruolo </a:t>
            </a:r>
            <a:r>
              <a:rPr lang="it-IT" dirty="0" err="1"/>
              <a:t>relatore_Arial</a:t>
            </a:r>
            <a:r>
              <a:rPr lang="it-IT" dirty="0"/>
              <a:t> 18pt</a:t>
            </a:r>
          </a:p>
        </p:txBody>
      </p:sp>
      <p:sp>
        <p:nvSpPr>
          <p:cNvPr id="26" name="Contatto relatore">
            <a:extLst>
              <a:ext uri="{FF2B5EF4-FFF2-40B4-BE49-F238E27FC236}">
                <a16:creationId xmlns:a16="http://schemas.microsoft.com/office/drawing/2014/main" id="{9517D058-2E7E-44D5-A849-24ED5F4E9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524" y="5389365"/>
            <a:ext cx="8333317" cy="323164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email_Arial</a:t>
            </a:r>
            <a:r>
              <a:rPr lang="it-IT" dirty="0"/>
              <a:t> 18pt</a:t>
            </a:r>
          </a:p>
        </p:txBody>
      </p:sp>
      <p:sp>
        <p:nvSpPr>
          <p:cNvPr id="28" name="Dati generali intervento">
            <a:extLst>
              <a:ext uri="{FF2B5EF4-FFF2-40B4-BE49-F238E27FC236}">
                <a16:creationId xmlns:a16="http://schemas.microsoft.com/office/drawing/2014/main" id="{B65FE21C-997A-4B8A-9D0E-D086916D47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1200" y="6609232"/>
            <a:ext cx="10098805" cy="248773"/>
          </a:xfrm>
          <a:prstGeom prst="rect">
            <a:avLst/>
          </a:prstGeom>
        </p:spPr>
        <p:txBody>
          <a:bodyPr/>
          <a:lstStyle>
            <a:lvl1pPr>
              <a:buNone/>
              <a:defRPr sz="1000">
                <a:solidFill>
                  <a:srgbClr val="004C7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Titolo Sottotitolo _ Relatore | Carica relatore (</a:t>
            </a:r>
            <a:r>
              <a:rPr lang="it-IT" dirty="0" err="1"/>
              <a:t>Verdana</a:t>
            </a:r>
            <a:r>
              <a:rPr lang="it-IT" dirty="0"/>
              <a:t> 10pt)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D0964DA0-8367-4940-9492-6502D51FDF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464" y="1609248"/>
            <a:ext cx="11015075" cy="9412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5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Conclusione_Verana</a:t>
            </a:r>
            <a:r>
              <a:rPr lang="it-IT" dirty="0"/>
              <a:t> </a:t>
            </a:r>
            <a:r>
              <a:rPr lang="it-IT" dirty="0" err="1"/>
              <a:t>Bold</a:t>
            </a:r>
            <a:r>
              <a:rPr lang="it-IT" dirty="0"/>
              <a:t> 45pt</a:t>
            </a:r>
          </a:p>
        </p:txBody>
      </p:sp>
    </p:spTree>
    <p:extLst>
      <p:ext uri="{BB962C8B-B14F-4D97-AF65-F5344CB8AC3E}">
        <p14:creationId xmlns:p14="http://schemas.microsoft.com/office/powerpoint/2010/main" val="367218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ocopertina_H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fondo diapositiva" descr="Università degli Studi di Firenze. &#10;&#10;Sfondo blu istituzionale con Salomone e logo di ateneo.">
            <a:extLst>
              <a:ext uri="{FF2B5EF4-FFF2-40B4-BE49-F238E27FC236}">
                <a16:creationId xmlns:a16="http://schemas.microsoft.com/office/drawing/2014/main" id="{C21DE938-9907-D441-A2A2-6628A3D98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Titolo conclusione">
            <a:extLst>
              <a:ext uri="{FF2B5EF4-FFF2-40B4-BE49-F238E27FC236}">
                <a16:creationId xmlns:a16="http://schemas.microsoft.com/office/drawing/2014/main" id="{C061A7DF-BBC8-4D30-A08B-77CC494834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1464" y="3155637"/>
            <a:ext cx="11015133" cy="477707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Titolo_Verdana</a:t>
            </a:r>
            <a:r>
              <a:rPr lang="it-IT" dirty="0"/>
              <a:t> </a:t>
            </a:r>
            <a:r>
              <a:rPr lang="it-IT" dirty="0" err="1"/>
              <a:t>Bold</a:t>
            </a:r>
            <a:r>
              <a:rPr lang="it-IT" dirty="0"/>
              <a:t> 30pt</a:t>
            </a:r>
          </a:p>
        </p:txBody>
      </p:sp>
      <p:sp>
        <p:nvSpPr>
          <p:cNvPr id="19" name="Sottotitolo conclusione">
            <a:extLst>
              <a:ext uri="{FF2B5EF4-FFF2-40B4-BE49-F238E27FC236}">
                <a16:creationId xmlns:a16="http://schemas.microsoft.com/office/drawing/2014/main" id="{4F0ABCB7-31A6-496B-AD17-F77B84CB91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1521" y="3734081"/>
            <a:ext cx="11015075" cy="486349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2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Sottotitolo_Verdana</a:t>
            </a:r>
            <a:r>
              <a:rPr lang="it-IT" dirty="0"/>
              <a:t> 25pt</a:t>
            </a:r>
          </a:p>
        </p:txBody>
      </p:sp>
      <p:sp>
        <p:nvSpPr>
          <p:cNvPr id="22" name="Nome e cognome relatore">
            <a:extLst>
              <a:ext uri="{FF2B5EF4-FFF2-40B4-BE49-F238E27FC236}">
                <a16:creationId xmlns:a16="http://schemas.microsoft.com/office/drawing/2014/main" id="{044A7CD4-EF29-4642-ACF5-AC1EB31784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1464" y="4624373"/>
            <a:ext cx="8333317" cy="318653"/>
          </a:xfrm>
          <a:prstGeom prst="rect">
            <a:avLst/>
          </a:prstGeom>
        </p:spPr>
        <p:txBody>
          <a:bodyPr/>
          <a:lstStyle>
            <a:lvl1pPr marL="7938" indent="0">
              <a:buNone/>
              <a:tabLst/>
              <a:defRPr sz="2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Relatore_Arial</a:t>
            </a:r>
            <a:r>
              <a:rPr lang="it-IT" dirty="0"/>
              <a:t> 20pt</a:t>
            </a:r>
          </a:p>
        </p:txBody>
      </p:sp>
      <p:sp>
        <p:nvSpPr>
          <p:cNvPr id="24" name="Ruolo relatore">
            <a:extLst>
              <a:ext uri="{FF2B5EF4-FFF2-40B4-BE49-F238E27FC236}">
                <a16:creationId xmlns:a16="http://schemas.microsoft.com/office/drawing/2014/main" id="{D07DE807-7EFE-48B4-81E7-589431F10E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31524" y="5026153"/>
            <a:ext cx="8333317" cy="280089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Ruolo </a:t>
            </a:r>
            <a:r>
              <a:rPr lang="it-IT" dirty="0" err="1"/>
              <a:t>relatore_Arial</a:t>
            </a:r>
            <a:r>
              <a:rPr lang="it-IT" dirty="0"/>
              <a:t> 18pt</a:t>
            </a:r>
          </a:p>
        </p:txBody>
      </p:sp>
      <p:sp>
        <p:nvSpPr>
          <p:cNvPr id="26" name="Contatto relatore">
            <a:extLst>
              <a:ext uri="{FF2B5EF4-FFF2-40B4-BE49-F238E27FC236}">
                <a16:creationId xmlns:a16="http://schemas.microsoft.com/office/drawing/2014/main" id="{9517D058-2E7E-44D5-A849-24ED5F4E9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524" y="5389365"/>
            <a:ext cx="8333317" cy="323164"/>
          </a:xfrm>
          <a:prstGeom prst="rect">
            <a:avLst/>
          </a:prstGeom>
        </p:spPr>
        <p:txBody>
          <a:bodyPr>
            <a:noAutofit/>
          </a:bodyPr>
          <a:lstStyle>
            <a:lvl1pPr marL="7938" indent="0">
              <a:buNone/>
              <a:tabLst/>
              <a:defRPr sz="180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email_Arial</a:t>
            </a:r>
            <a:r>
              <a:rPr lang="it-IT" dirty="0"/>
              <a:t> 18pt</a:t>
            </a:r>
          </a:p>
        </p:txBody>
      </p:sp>
      <p:sp>
        <p:nvSpPr>
          <p:cNvPr id="28" name="Dati generali intervento">
            <a:extLst>
              <a:ext uri="{FF2B5EF4-FFF2-40B4-BE49-F238E27FC236}">
                <a16:creationId xmlns:a16="http://schemas.microsoft.com/office/drawing/2014/main" id="{B65FE21C-997A-4B8A-9D0E-D086916D47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1200" y="6609232"/>
            <a:ext cx="10098805" cy="248773"/>
          </a:xfrm>
          <a:prstGeom prst="rect">
            <a:avLst/>
          </a:prstGeom>
        </p:spPr>
        <p:txBody>
          <a:bodyPr/>
          <a:lstStyle>
            <a:lvl1pPr>
              <a:buNone/>
              <a:defRPr sz="1000">
                <a:solidFill>
                  <a:srgbClr val="004C7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/>
              <a:t>Titolo Sottotitolo _ Relatore | Carica relatore (</a:t>
            </a:r>
            <a:r>
              <a:rPr lang="it-IT" dirty="0" err="1"/>
              <a:t>Verdana</a:t>
            </a:r>
            <a:r>
              <a:rPr lang="it-IT" dirty="0"/>
              <a:t> 10pt)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D0964DA0-8367-4940-9492-6502D51FDF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464" y="1609248"/>
            <a:ext cx="11015075" cy="9412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5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it-IT" dirty="0" err="1"/>
              <a:t>Conclusione_Verana</a:t>
            </a:r>
            <a:r>
              <a:rPr lang="it-IT" dirty="0"/>
              <a:t> </a:t>
            </a:r>
            <a:r>
              <a:rPr lang="it-IT" dirty="0" err="1"/>
              <a:t>Bold</a:t>
            </a:r>
            <a:r>
              <a:rPr lang="it-IT" dirty="0"/>
              <a:t> 45pt</a:t>
            </a:r>
          </a:p>
        </p:txBody>
      </p:sp>
      <p:pic>
        <p:nvPicPr>
          <p:cNvPr id="10" name="Immagine 9" descr="HR Excellence in Research">
            <a:extLst>
              <a:ext uri="{FF2B5EF4-FFF2-40B4-BE49-F238E27FC236}">
                <a16:creationId xmlns:a16="http://schemas.microsoft.com/office/drawing/2014/main" id="{21A9701A-6E89-D841-A24E-7DA74880DF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04501" y="0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6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7" r:id="rId2"/>
    <p:sldLayoutId id="2147483684" r:id="rId3"/>
    <p:sldLayoutId id="2147483688" r:id="rId4"/>
    <p:sldLayoutId id="2147483689" r:id="rId5"/>
    <p:sldLayoutId id="2147483686" r:id="rId6"/>
    <p:sldLayoutId id="2147483690" r:id="rId7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rAWkgawNNH4exU2zeNOsxQQ0A15HjM6nRmbUrdbndF4/edi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fi.it/" TargetMode="External"/><Relationship Id="rId2" Type="http://schemas.openxmlformats.org/officeDocument/2006/relationships/hyperlink" Target="https://docs.google.com/document/d/1rAWkgawNNH4exU2zeNOsxQQ0A15HjM6nRmbUrdbndF4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unifi.it/vp-10888-orientamento-in-ingresso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acollecta.unifi.it/vp-135-tour-virtuale.html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461051BD-ACF5-BA46-97DB-2BA4B9EAC5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068" y="3247579"/>
            <a:ext cx="10515600" cy="795080"/>
          </a:xfrm>
        </p:spPr>
        <p:txBody>
          <a:bodyPr>
            <a:normAutofit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declaratoria di cortesia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9273BC1B-BF4F-7C42-B9D4-909929471A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30206578-F058-E543-A4C5-3423575E27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Titolo 9">
            <a:extLst>
              <a:ext uri="{FF2B5EF4-FFF2-40B4-BE49-F238E27FC236}">
                <a16:creationId xmlns:a16="http://schemas.microsoft.com/office/drawing/2014/main" id="{55688C8B-20B5-944F-B9EB-AAB0D3AE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Template</a:t>
            </a:r>
            <a:r>
              <a:rPr lang="it-IT" b="1" dirty="0"/>
              <a:t> edizione 1.1</a:t>
            </a:r>
          </a:p>
        </p:txBody>
      </p:sp>
    </p:spTree>
    <p:extLst>
      <p:ext uri="{BB962C8B-B14F-4D97-AF65-F5344CB8AC3E}">
        <p14:creationId xmlns:p14="http://schemas.microsoft.com/office/powerpoint/2010/main" val="325671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418667C-E371-C146-8675-36A22A3BDD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DD4492-39CC-4849-B705-53CF271D1D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Il prototipo è oggetto di verifiche di accessibilità con strumenti multipli, e in particolare con l’apposita funzione «Verifica accessibilità» nella scheda Revisione; la verifica è integrata con Adobe Acrobat per i file PDF generati da PowerPoint.</a:t>
            </a:r>
          </a:p>
          <a:p>
            <a:r>
              <a:rPr lang="it-IT" dirty="0"/>
              <a:t>Le </a:t>
            </a:r>
            <a:r>
              <a:rPr lang="it-IT" b="1" dirty="0"/>
              <a:t>note d'uso </a:t>
            </a:r>
            <a:r>
              <a:rPr lang="it-IT" dirty="0"/>
              <a:t>sono parte inseparabile del prototipo: </a:t>
            </a:r>
            <a:r>
              <a:rPr lang="it-IT" b="1" dirty="0"/>
              <a:t>nell'uso si realizza l'accessibilità</a:t>
            </a:r>
            <a:r>
              <a:rPr lang="it-IT" dirty="0"/>
              <a:t>. Nonostante le verifiche sul prototipo, la sua implementazione sotto diverse condizioni potrebbe generare temporanee situazioni di non conformità: si invita a segnalare ciascun caso all'indirizzo email comunicazione(AT)</a:t>
            </a:r>
            <a:r>
              <a:rPr lang="it-IT" dirty="0" err="1"/>
              <a:t>adm.unifi.it</a:t>
            </a:r>
            <a:r>
              <a:rPr lang="it-IT" dirty="0"/>
              <a:t> per il miglioramento continuo del prodotto.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898D2A38-2F27-3044-8ABF-A7E3F2A8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Declaratoria di cortesia per l’accessibilità</a:t>
            </a:r>
          </a:p>
        </p:txBody>
      </p:sp>
      <p:sp>
        <p:nvSpPr>
          <p:cNvPr id="5" name="CasellaDiTesto 4">
            <a:hlinkClick r:id="rId2"/>
            <a:extLst>
              <a:ext uri="{FF2B5EF4-FFF2-40B4-BE49-F238E27FC236}">
                <a16:creationId xmlns:a16="http://schemas.microsoft.com/office/drawing/2014/main" id="{2472CA62-D7A8-514E-AE3E-C449A3F5576C}"/>
              </a:ext>
            </a:extLst>
          </p:cNvPr>
          <p:cNvSpPr txBox="1"/>
          <p:nvPr/>
        </p:nvSpPr>
        <p:spPr>
          <a:xfrm>
            <a:off x="7655486" y="1047342"/>
            <a:ext cx="3829051" cy="400110"/>
          </a:xfrm>
          <a:prstGeom prst="rect">
            <a:avLst/>
          </a:prstGeom>
          <a:solidFill>
            <a:srgbClr val="004C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LEGGI LE NOTE D’USO</a:t>
            </a:r>
            <a:endParaRPr lang="it-IT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2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BC34D34-24B8-4541-AD7D-DDF0F6850D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B76ECE51-9F02-0743-95A9-986AE642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slide 1 con testo e tabelle</a:t>
            </a:r>
          </a:p>
        </p:txBody>
      </p:sp>
      <p:sp>
        <p:nvSpPr>
          <p:cNvPr id="5" name="Segnaposto testo 2">
            <a:extLst>
              <a:ext uri="{FF2B5EF4-FFF2-40B4-BE49-F238E27FC236}">
                <a16:creationId xmlns:a16="http://schemas.microsoft.com/office/drawing/2014/main" id="{CEA3A767-3258-F442-91D9-62A44EBB91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631" y="2110224"/>
            <a:ext cx="10515788" cy="1517880"/>
          </a:xfrm>
        </p:spPr>
        <p:txBody>
          <a:bodyPr>
            <a:noAutofit/>
          </a:bodyPr>
          <a:lstStyle/>
          <a:p>
            <a:r>
              <a:rPr lang="it-IT" dirty="0"/>
              <a:t>Questo è un esempio di </a:t>
            </a:r>
            <a:r>
              <a:rPr lang="it-IT" b="1" dirty="0"/>
              <a:t>collegamento ipertestuale </a:t>
            </a:r>
            <a:r>
              <a:rPr lang="it-IT" dirty="0"/>
              <a:t>(</a:t>
            </a:r>
            <a:r>
              <a:rPr lang="it-IT" dirty="0">
                <a:hlinkClick r:id="rId2"/>
              </a:rPr>
              <a:t>leggi note d’uso</a:t>
            </a:r>
            <a:r>
              <a:rPr lang="it-IT" dirty="0"/>
              <a:t>):</a:t>
            </a:r>
          </a:p>
          <a:p>
            <a:r>
              <a:rPr lang="it-IT" dirty="0">
                <a:hlinkClick r:id="rId3" tooltip="Sito web dell'Università degli Studi di Firenze"/>
              </a:rPr>
              <a:t>Sito dell’Università di Firenze</a:t>
            </a:r>
            <a:endParaRPr lang="it-IT" dirty="0"/>
          </a:p>
          <a:p>
            <a:r>
              <a:rPr lang="it-IT" dirty="0"/>
              <a:t>E questi sono due esempi di </a:t>
            </a:r>
            <a:r>
              <a:rPr lang="it-IT" b="1" dirty="0"/>
              <a:t>tabella</a:t>
            </a:r>
            <a:r>
              <a:rPr lang="it-IT" dirty="0"/>
              <a:t> (</a:t>
            </a:r>
            <a:r>
              <a:rPr lang="it-IT" dirty="0">
                <a:hlinkClick r:id="rId2"/>
              </a:rPr>
              <a:t>leggi note d’uso</a:t>
            </a:r>
            <a:r>
              <a:rPr lang="it-IT" dirty="0"/>
              <a:t>)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2F04F0C-2A95-D748-864B-DD4872D47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975566"/>
              </p:ext>
            </p:extLst>
          </p:nvPr>
        </p:nvGraphicFramePr>
        <p:xfrm>
          <a:off x="983455" y="3811627"/>
          <a:ext cx="7708260" cy="1112520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2569420">
                  <a:extLst>
                    <a:ext uri="{9D8B030D-6E8A-4147-A177-3AD203B41FA5}">
                      <a16:colId xmlns:a16="http://schemas.microsoft.com/office/drawing/2014/main" val="2511200195"/>
                    </a:ext>
                  </a:extLst>
                </a:gridCol>
                <a:gridCol w="2569420">
                  <a:extLst>
                    <a:ext uri="{9D8B030D-6E8A-4147-A177-3AD203B41FA5}">
                      <a16:colId xmlns:a16="http://schemas.microsoft.com/office/drawing/2014/main" val="484530015"/>
                    </a:ext>
                  </a:extLst>
                </a:gridCol>
                <a:gridCol w="2569420">
                  <a:extLst>
                    <a:ext uri="{9D8B030D-6E8A-4147-A177-3AD203B41FA5}">
                      <a16:colId xmlns:a16="http://schemas.microsoft.com/office/drawing/2014/main" val="3453664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Intestazione 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Intestazione 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Intestazione 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85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87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120022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50E531B-172C-734A-8A0D-385C99EA2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44126"/>
              </p:ext>
            </p:extLst>
          </p:nvPr>
        </p:nvGraphicFramePr>
        <p:xfrm>
          <a:off x="983455" y="5144111"/>
          <a:ext cx="7708260" cy="1112520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2569420">
                  <a:extLst>
                    <a:ext uri="{9D8B030D-6E8A-4147-A177-3AD203B41FA5}">
                      <a16:colId xmlns:a16="http://schemas.microsoft.com/office/drawing/2014/main" val="3457152383"/>
                    </a:ext>
                  </a:extLst>
                </a:gridCol>
                <a:gridCol w="2569420">
                  <a:extLst>
                    <a:ext uri="{9D8B030D-6E8A-4147-A177-3AD203B41FA5}">
                      <a16:colId xmlns:a16="http://schemas.microsoft.com/office/drawing/2014/main" val="3196741448"/>
                    </a:ext>
                  </a:extLst>
                </a:gridCol>
                <a:gridCol w="2569420">
                  <a:extLst>
                    <a:ext uri="{9D8B030D-6E8A-4147-A177-3AD203B41FA5}">
                      <a16:colId xmlns:a16="http://schemas.microsoft.com/office/drawing/2014/main" val="82070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Argomento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Attributo A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Attributo B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C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93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Argomento 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1.250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1.984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09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Argomento 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1.950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2.021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1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46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1FEDD09-9857-964C-93DB-F4BD6A6760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CC63534-405A-0F48-8DBA-AA6ACDA14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slide 2</a:t>
            </a:r>
          </a:p>
        </p:txBody>
      </p:sp>
      <p:sp>
        <p:nvSpPr>
          <p:cNvPr id="5" name="Segnaposto testo 3">
            <a:extLst>
              <a:ext uri="{FF2B5EF4-FFF2-40B4-BE49-F238E27FC236}">
                <a16:creationId xmlns:a16="http://schemas.microsoft.com/office/drawing/2014/main" id="{C8386655-030D-B641-89CA-5B49CC17F3BA}"/>
              </a:ext>
            </a:extLst>
          </p:cNvPr>
          <p:cNvSpPr txBox="1">
            <a:spLocks/>
          </p:cNvSpPr>
          <p:nvPr/>
        </p:nvSpPr>
        <p:spPr>
          <a:xfrm>
            <a:off x="3195485" y="1672225"/>
            <a:ext cx="8681443" cy="3845491"/>
          </a:xfrm>
          <a:prstGeom prst="rect">
            <a:avLst/>
          </a:prstGeom>
        </p:spPr>
        <p:txBody>
          <a:bodyPr/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Orientamento Università di Firenze, esempio di link descrittivi:</a:t>
            </a:r>
          </a:p>
          <a:p>
            <a:pPr marL="0" indent="0">
              <a:buNone/>
            </a:pP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2" tooltip="Pagina web dell'Università di Firenze dedicata all'Orientamento in ingresso"/>
            </a:endParaRPr>
          </a:p>
          <a:p>
            <a:pPr marL="0" indent="0"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 tooltip="Pagina web dell'Università di Firenze dedicata all'Orientamento in ingresso"/>
              </a:rPr>
              <a:t>Orientamento in ingresso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Segnaposto immagine 7" descr="Illustrazione grafica di una ragazza che legge una guida.">
            <a:extLst>
              <a:ext uri="{FF2B5EF4-FFF2-40B4-BE49-F238E27FC236}">
                <a16:creationId xmlns:a16="http://schemas.microsoft.com/office/drawing/2014/main" id="{9BDB221A-0601-5F4B-AA82-F21684D2541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363" b="12363"/>
          <a:stretch>
            <a:fillRect/>
          </a:stretch>
        </p:blipFill>
        <p:spPr>
          <a:xfrm>
            <a:off x="328777" y="1738109"/>
            <a:ext cx="2644991" cy="1339391"/>
          </a:xfrm>
          <a:prstGeom prst="rect">
            <a:avLst/>
          </a:prstGeom>
        </p:spPr>
      </p:pic>
      <p:sp>
        <p:nvSpPr>
          <p:cNvPr id="7" name="Segnaposto testo 5">
            <a:extLst>
              <a:ext uri="{FF2B5EF4-FFF2-40B4-BE49-F238E27FC236}">
                <a16:creationId xmlns:a16="http://schemas.microsoft.com/office/drawing/2014/main" id="{88F44D2A-54E4-F04A-9002-CB48147A8861}"/>
              </a:ext>
            </a:extLst>
          </p:cNvPr>
          <p:cNvSpPr txBox="1">
            <a:spLocks/>
          </p:cNvSpPr>
          <p:nvPr/>
        </p:nvSpPr>
        <p:spPr>
          <a:xfrm>
            <a:off x="328777" y="3149427"/>
            <a:ext cx="2644991" cy="958341"/>
          </a:xfrm>
          <a:prstGeom prst="rect">
            <a:avLst/>
          </a:prstGeom>
        </p:spPr>
        <p:txBody>
          <a:bodyPr/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giorno all’Università</a:t>
            </a:r>
          </a:p>
        </p:txBody>
      </p:sp>
      <p:pic>
        <p:nvPicPr>
          <p:cNvPr id="8" name="Segnaposto immagine 7" descr="Foto di studentesse e studenti che indossano shopper colorate, ciascuna con una lettera di Scuola, della linea Orientamento dell'Università di Firenze.">
            <a:extLst>
              <a:ext uri="{FF2B5EF4-FFF2-40B4-BE49-F238E27FC236}">
                <a16:creationId xmlns:a16="http://schemas.microsoft.com/office/drawing/2014/main" id="{600B6C47-4C57-3D48-950C-7F0A030E5E7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2251" b="12251"/>
          <a:stretch/>
        </p:blipFill>
        <p:spPr>
          <a:xfrm>
            <a:off x="328777" y="4193401"/>
            <a:ext cx="2644991" cy="1339391"/>
          </a:xfrm>
          <a:prstGeom prst="rect">
            <a:avLst/>
          </a:prstGeom>
        </p:spPr>
      </p:pic>
      <p:sp>
        <p:nvSpPr>
          <p:cNvPr id="9" name="Segnaposto testo 5">
            <a:extLst>
              <a:ext uri="{FF2B5EF4-FFF2-40B4-BE49-F238E27FC236}">
                <a16:creationId xmlns:a16="http://schemas.microsoft.com/office/drawing/2014/main" id="{C0BA407A-E554-F045-BFC8-7341BEE39F17}"/>
              </a:ext>
            </a:extLst>
          </p:cNvPr>
          <p:cNvSpPr txBox="1">
            <a:spLocks/>
          </p:cNvSpPr>
          <p:nvPr/>
        </p:nvSpPr>
        <p:spPr>
          <a:xfrm>
            <a:off x="328777" y="5714445"/>
            <a:ext cx="2644991" cy="394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Shopping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bag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</a:rPr>
              <a:t> virtuali</a:t>
            </a:r>
          </a:p>
        </p:txBody>
      </p:sp>
    </p:spTree>
    <p:extLst>
      <p:ext uri="{BB962C8B-B14F-4D97-AF65-F5344CB8AC3E}">
        <p14:creationId xmlns:p14="http://schemas.microsoft.com/office/powerpoint/2010/main" val="254127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C422B07-69A2-7A4D-90DE-95ABD70E55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73E2E416-4C78-2740-9AB1-EAD18BBE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Titolo slide 3</a:t>
            </a:r>
          </a:p>
        </p:txBody>
      </p:sp>
      <p:pic>
        <p:nvPicPr>
          <p:cNvPr id="5" name="Segnaposto immagine 7" descr="Donna in un interno del Museo di Antropologia e Etnologia di Firenze, tra teche e reperti museali.&#10;La donna è di spalle e osserva una delle teche.">
            <a:extLst>
              <a:ext uri="{FF2B5EF4-FFF2-40B4-BE49-F238E27FC236}">
                <a16:creationId xmlns:a16="http://schemas.microsoft.com/office/drawing/2014/main" id="{ADAC6A40-AAC3-DD4E-8D0B-E471E0AEE6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712" r="7712"/>
          <a:stretch>
            <a:fillRect/>
          </a:stretch>
        </p:blipFill>
        <p:spPr>
          <a:xfrm>
            <a:off x="328777" y="1738109"/>
            <a:ext cx="4439871" cy="2248297"/>
          </a:xfrm>
          <a:prstGeom prst="rect">
            <a:avLst/>
          </a:prstGeom>
        </p:spPr>
      </p:pic>
      <p:sp>
        <p:nvSpPr>
          <p:cNvPr id="6" name="Segnaposto testo 3">
            <a:extLst>
              <a:ext uri="{FF2B5EF4-FFF2-40B4-BE49-F238E27FC236}">
                <a16:creationId xmlns:a16="http://schemas.microsoft.com/office/drawing/2014/main" id="{B32ECDD7-EA08-BC44-958A-F107495EB24E}"/>
              </a:ext>
            </a:extLst>
          </p:cNvPr>
          <p:cNvSpPr txBox="1">
            <a:spLocks/>
          </p:cNvSpPr>
          <p:nvPr/>
        </p:nvSpPr>
        <p:spPr>
          <a:xfrm>
            <a:off x="312075" y="4058332"/>
            <a:ext cx="4439871" cy="1062309"/>
          </a:xfrm>
          <a:prstGeom prst="rect">
            <a:avLst/>
          </a:prstGeom>
        </p:spPr>
        <p:txBody>
          <a:bodyPr/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Una delle sale del Museo di Antropologia e Etnologia</a:t>
            </a:r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8DDB10A5-1267-6147-BE6D-F75C14B9180A}"/>
              </a:ext>
            </a:extLst>
          </p:cNvPr>
          <p:cNvSpPr txBox="1">
            <a:spLocks/>
          </p:cNvSpPr>
          <p:nvPr/>
        </p:nvSpPr>
        <p:spPr>
          <a:xfrm>
            <a:off x="4935795" y="1672225"/>
            <a:ext cx="6941132" cy="3845491"/>
          </a:xfrm>
          <a:prstGeom prst="rect">
            <a:avLst/>
          </a:prstGeom>
        </p:spPr>
        <p:txBody>
          <a:bodyPr/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Immagini e suoni del mondo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Scopri il Museo di Antropologia e Etnologia nel tour virtuale del percorso espositivo Natura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Collecta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Natura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Exhibita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 tooltip="Pagina web del tour virtuale nel sito della mostra Natura Collecta, Natura Exhibita"/>
              </a:rPr>
              <a:t>Tour virtuale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2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BC80FAA-9435-E04B-A7B3-D175AA5155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7916F2-F149-6048-9C0C-A3C1EE95E3C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0CD1E0-52F9-E149-A57F-714D455359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7FBA6F7-C967-CF4D-AD7D-FC03901314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EB8E93C-7698-414F-97DD-BFDA414291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55D5C45F-1F83-9949-83E6-E9AFC97601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D4EA38DD-12F7-FB4B-8A7D-28D03E1D2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</a:t>
            </a:r>
          </a:p>
        </p:txBody>
      </p:sp>
    </p:spTree>
    <p:extLst>
      <p:ext uri="{BB962C8B-B14F-4D97-AF65-F5344CB8AC3E}">
        <p14:creationId xmlns:p14="http://schemas.microsoft.com/office/powerpoint/2010/main" val="233228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FDECC-E206-BE44-ABB9-59D44E76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D46D22-DBE6-4D4A-B9DA-E892383ECF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51B5D2-2F14-DA4D-AB8F-83E3407288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E28D05-3AFE-4549-828B-A5B84FD67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72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F29F09-5BEB-9D49-85B9-2D6A324AA4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E5B103-5D49-D64C-A89C-65E37D4636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EC2CB3B-0551-AE44-A235-E3D469F0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41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27A09A8-2F72-7847-99CA-1DE1D4CB3A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703E13-95AE-C049-91D3-9F7D3C300C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130538-4C3A-5043-ABDC-ED83E572FF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909C26B-66E4-9A4A-88E4-65BB140266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9F318F69-B063-AC4E-A7AF-23CE9BC774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BDC4E932-7BD2-7A47-92EF-1B475CA7EC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97F04ED6-9182-3540-8569-75741BD1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441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UniFI">
  <a:themeElements>
    <a:clrScheme name="UNIFI">
      <a:dk1>
        <a:srgbClr val="000000"/>
      </a:dk1>
      <a:lt1>
        <a:srgbClr val="FFFFFF"/>
      </a:lt1>
      <a:dk2>
        <a:srgbClr val="004C7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4C7F"/>
      </a:hlink>
      <a:folHlink>
        <a:srgbClr val="004C7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230</Words>
  <Application>Microsoft Office PowerPoint</Application>
  <PresentationFormat>Widescreen</PresentationFormat>
  <Paragraphs>42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Verdana</vt:lpstr>
      <vt:lpstr>Template UniFI</vt:lpstr>
      <vt:lpstr>Template edizione 1.1</vt:lpstr>
      <vt:lpstr>Declaratoria di cortesia per l’accessibilità</vt:lpstr>
      <vt:lpstr>Titolo slide 1 con testo e tabelle</vt:lpstr>
      <vt:lpstr>Titolo slide 2</vt:lpstr>
      <vt:lpstr>Titolo slide 3</vt:lpstr>
      <vt:lpstr>Conclusione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PPT istituzionale Università di Firenze</dc:title>
  <dc:subject/>
  <dc:creator>Unità funzionale Prodotti e strumenti per la comunicazione istituzionale</dc:creator>
  <cp:keywords/>
  <dc:description/>
  <cp:lastModifiedBy>Windows User</cp:lastModifiedBy>
  <cp:revision>47</cp:revision>
  <dcterms:created xsi:type="dcterms:W3CDTF">2020-11-12T10:34:42Z</dcterms:created>
  <dcterms:modified xsi:type="dcterms:W3CDTF">2023-05-24T07:47:39Z</dcterms:modified>
  <cp:category/>
</cp:coreProperties>
</file>